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63" r:id="rId3"/>
    <p:sldId id="260" r:id="rId4"/>
    <p:sldId id="257" r:id="rId5"/>
    <p:sldId id="261" r:id="rId6"/>
    <p:sldId id="262" r:id="rId7"/>
    <p:sldId id="267" r:id="rId8"/>
    <p:sldId id="266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DB22AF-C84B-489B-92C5-8BE5361A6E44}" type="doc">
      <dgm:prSet loTypeId="urn:microsoft.com/office/officeart/2005/8/layout/vList3#1" loCatId="picture" qsTypeId="urn:microsoft.com/office/officeart/2005/8/quickstyle/simple1" qsCatId="simple" csTypeId="urn:microsoft.com/office/officeart/2005/8/colors/accent1_2" csCatId="accent1" phldr="1"/>
      <dgm:spPr/>
    </dgm:pt>
    <dgm:pt modelId="{F1F52D19-EADA-4296-A401-42911D285395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коллективом ДОУ по вопросам взаимодействия с родителями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6EC68C-925F-4A0F-B787-3716823D3A35}" type="parTrans" cxnId="{CEBC6AC0-5CC9-4F61-B206-F8566D0CF46C}">
      <dgm:prSet/>
      <dgm:spPr/>
      <dgm:t>
        <a:bodyPr/>
        <a:lstStyle/>
        <a:p>
          <a:endParaRPr lang="ru-RU"/>
        </a:p>
      </dgm:t>
    </dgm:pt>
    <dgm:pt modelId="{B53ED26B-3605-4389-9918-48F54BE4E98A}" type="sibTrans" cxnId="{CEBC6AC0-5CC9-4F61-B206-F8566D0CF46C}">
      <dgm:prSet/>
      <dgm:spPr/>
      <dgm:t>
        <a:bodyPr/>
        <a:lstStyle/>
        <a:p>
          <a:endParaRPr lang="ru-RU"/>
        </a:p>
      </dgm:t>
    </dgm:pt>
    <dgm:pt modelId="{5CA0709B-A1CE-4965-92F0-9412FA2AA661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родителей в деятельность ДОУ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B02C8E-CE2D-4A84-A6CD-F7FB167DE4C4}" type="parTrans" cxnId="{1EB1F2D9-C10F-4E34-8EC1-8776DCBBCC77}">
      <dgm:prSet/>
      <dgm:spPr/>
      <dgm:t>
        <a:bodyPr/>
        <a:lstStyle/>
        <a:p>
          <a:endParaRPr lang="ru-RU"/>
        </a:p>
      </dgm:t>
    </dgm:pt>
    <dgm:pt modelId="{B275A1F6-BF44-4266-9656-64882E205C25}" type="sibTrans" cxnId="{1EB1F2D9-C10F-4E34-8EC1-8776DCBBCC77}">
      <dgm:prSet/>
      <dgm:spPr/>
      <dgm:t>
        <a:bodyPr/>
        <a:lstStyle/>
        <a:p>
          <a:endParaRPr lang="ru-RU"/>
        </a:p>
      </dgm:t>
    </dgm:pt>
    <dgm:pt modelId="{A80CD8C6-E4B7-4212-A846-9AEBD907FFDE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педагогической культуры родителей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55027B-8E43-4938-B8D6-5BB00611CF23}" type="sibTrans" cxnId="{4BC88DCE-DD78-44C0-85DF-A687A9BC1053}">
      <dgm:prSet/>
      <dgm:spPr/>
      <dgm:t>
        <a:bodyPr/>
        <a:lstStyle/>
        <a:p>
          <a:endParaRPr lang="ru-RU"/>
        </a:p>
      </dgm:t>
    </dgm:pt>
    <dgm:pt modelId="{EA5577F2-7847-487F-8232-E23D66AA806F}" type="parTrans" cxnId="{4BC88DCE-DD78-44C0-85DF-A687A9BC1053}">
      <dgm:prSet/>
      <dgm:spPr/>
      <dgm:t>
        <a:bodyPr/>
        <a:lstStyle/>
        <a:p>
          <a:endParaRPr lang="ru-RU"/>
        </a:p>
      </dgm:t>
    </dgm:pt>
    <dgm:pt modelId="{8F369052-02B2-4585-85C1-3EDADB3D898E}" type="pres">
      <dgm:prSet presAssocID="{57DB22AF-C84B-489B-92C5-8BE5361A6E44}" presName="linearFlow" presStyleCnt="0">
        <dgm:presLayoutVars>
          <dgm:dir/>
          <dgm:resizeHandles val="exact"/>
        </dgm:presLayoutVars>
      </dgm:prSet>
      <dgm:spPr/>
    </dgm:pt>
    <dgm:pt modelId="{3B09CCB5-C4F4-49A8-AC90-213A2A53FA69}" type="pres">
      <dgm:prSet presAssocID="{F1F52D19-EADA-4296-A401-42911D285395}" presName="composite" presStyleCnt="0"/>
      <dgm:spPr/>
    </dgm:pt>
    <dgm:pt modelId="{EFF7307B-399D-4D7C-BE92-AA2D11DF6BA2}" type="pres">
      <dgm:prSet presAssocID="{F1F52D19-EADA-4296-A401-42911D285395}" presName="imgShp" presStyleLbl="fgImgPlace1" presStyleIdx="0" presStyleCnt="3" custFlipVert="1" custFlipHor="0" custScaleX="3569" custScaleY="3569" custLinFactNeighborX="4991" custLinFactNeighborY="-109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88FA52AB-2140-4EDA-9424-81E7C4E46B87}" type="pres">
      <dgm:prSet presAssocID="{F1F52D19-EADA-4296-A401-42911D285395}" presName="txShp" presStyleLbl="node1" presStyleIdx="0" presStyleCnt="3" custScaleX="105698" custLinFactNeighborX="-58" custLinFactNeighborY="1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0849F-BD0A-4BEA-BE12-FBA8C73485FF}" type="pres">
      <dgm:prSet presAssocID="{B53ED26B-3605-4389-9918-48F54BE4E98A}" presName="spacing" presStyleCnt="0"/>
      <dgm:spPr/>
    </dgm:pt>
    <dgm:pt modelId="{83179AC8-9835-491C-852F-14551D66E831}" type="pres">
      <dgm:prSet presAssocID="{A80CD8C6-E4B7-4212-A846-9AEBD907FFDE}" presName="composite" presStyleCnt="0"/>
      <dgm:spPr/>
    </dgm:pt>
    <dgm:pt modelId="{0BB62167-AE49-4494-BDD1-6528113820B7}" type="pres">
      <dgm:prSet presAssocID="{A80CD8C6-E4B7-4212-A846-9AEBD907FFDE}" presName="imgShp" presStyleLbl="fgImgPlace1" presStyleIdx="1" presStyleCnt="3" custFlipVert="0" custFlipHor="0" custScaleX="6537" custScaleY="3569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EAB286C-03C2-4AFC-94D5-62F878FFEFB8}" type="pres">
      <dgm:prSet presAssocID="{A80CD8C6-E4B7-4212-A846-9AEBD907FFD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5C6C6A-E5E5-47A2-9D02-58ADAF2598D1}" type="pres">
      <dgm:prSet presAssocID="{2555027B-8E43-4938-B8D6-5BB00611CF23}" presName="spacing" presStyleCnt="0"/>
      <dgm:spPr/>
    </dgm:pt>
    <dgm:pt modelId="{70FFAEFB-308F-4EBD-AB2A-B494B74832B8}" type="pres">
      <dgm:prSet presAssocID="{5CA0709B-A1CE-4965-92F0-9412FA2AA661}" presName="composite" presStyleCnt="0"/>
      <dgm:spPr/>
    </dgm:pt>
    <dgm:pt modelId="{4344F34D-BCA8-496F-8E99-9CE26D1DDF14}" type="pres">
      <dgm:prSet presAssocID="{5CA0709B-A1CE-4965-92F0-9412FA2AA661}" presName="imgShp" presStyleLbl="fgImgPlace1" presStyleIdx="2" presStyleCnt="3" custFlipVert="1" custFlipHor="1" custScaleX="3569" custScaleY="3569" custLinFactNeighborX="3100" custLinFactNeighborY="-1194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B0FFB2CA-6F1B-4BDA-BF05-B57BA7C686BA}" type="pres">
      <dgm:prSet presAssocID="{5CA0709B-A1CE-4965-92F0-9412FA2AA66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CF19D3-30F6-470D-AB0C-957694CB2291}" type="presOf" srcId="{5CA0709B-A1CE-4965-92F0-9412FA2AA661}" destId="{B0FFB2CA-6F1B-4BDA-BF05-B57BA7C686BA}" srcOrd="0" destOrd="0" presId="urn:microsoft.com/office/officeart/2005/8/layout/vList3#1"/>
    <dgm:cxn modelId="{1EB1F2D9-C10F-4E34-8EC1-8776DCBBCC77}" srcId="{57DB22AF-C84B-489B-92C5-8BE5361A6E44}" destId="{5CA0709B-A1CE-4965-92F0-9412FA2AA661}" srcOrd="2" destOrd="0" parTransId="{2EB02C8E-CE2D-4A84-A6CD-F7FB167DE4C4}" sibTransId="{B275A1F6-BF44-4266-9656-64882E205C25}"/>
    <dgm:cxn modelId="{CEBC6AC0-5CC9-4F61-B206-F8566D0CF46C}" srcId="{57DB22AF-C84B-489B-92C5-8BE5361A6E44}" destId="{F1F52D19-EADA-4296-A401-42911D285395}" srcOrd="0" destOrd="0" parTransId="{B46EC68C-925F-4A0F-B787-3716823D3A35}" sibTransId="{B53ED26B-3605-4389-9918-48F54BE4E98A}"/>
    <dgm:cxn modelId="{990AF6A4-1A6C-427B-8360-65E2DC824B29}" type="presOf" srcId="{A80CD8C6-E4B7-4212-A846-9AEBD907FFDE}" destId="{DEAB286C-03C2-4AFC-94D5-62F878FFEFB8}" srcOrd="0" destOrd="0" presId="urn:microsoft.com/office/officeart/2005/8/layout/vList3#1"/>
    <dgm:cxn modelId="{4BC88DCE-DD78-44C0-85DF-A687A9BC1053}" srcId="{57DB22AF-C84B-489B-92C5-8BE5361A6E44}" destId="{A80CD8C6-E4B7-4212-A846-9AEBD907FFDE}" srcOrd="1" destOrd="0" parTransId="{EA5577F2-7847-487F-8232-E23D66AA806F}" sibTransId="{2555027B-8E43-4938-B8D6-5BB00611CF23}"/>
    <dgm:cxn modelId="{98FDBBBB-CDB6-4DE2-9D65-0112FCB7EB0B}" type="presOf" srcId="{57DB22AF-C84B-489B-92C5-8BE5361A6E44}" destId="{8F369052-02B2-4585-85C1-3EDADB3D898E}" srcOrd="0" destOrd="0" presId="urn:microsoft.com/office/officeart/2005/8/layout/vList3#1"/>
    <dgm:cxn modelId="{59F2FFFA-C333-4A19-BE6D-B39075105DF4}" type="presOf" srcId="{F1F52D19-EADA-4296-A401-42911D285395}" destId="{88FA52AB-2140-4EDA-9424-81E7C4E46B87}" srcOrd="0" destOrd="0" presId="urn:microsoft.com/office/officeart/2005/8/layout/vList3#1"/>
    <dgm:cxn modelId="{3B178B3A-2E66-49F4-996C-69F89905EBFC}" type="presParOf" srcId="{8F369052-02B2-4585-85C1-3EDADB3D898E}" destId="{3B09CCB5-C4F4-49A8-AC90-213A2A53FA69}" srcOrd="0" destOrd="0" presId="urn:microsoft.com/office/officeart/2005/8/layout/vList3#1"/>
    <dgm:cxn modelId="{969D6D6F-D7D5-4B07-9BAE-4E30803D2C70}" type="presParOf" srcId="{3B09CCB5-C4F4-49A8-AC90-213A2A53FA69}" destId="{EFF7307B-399D-4D7C-BE92-AA2D11DF6BA2}" srcOrd="0" destOrd="0" presId="urn:microsoft.com/office/officeart/2005/8/layout/vList3#1"/>
    <dgm:cxn modelId="{C5A769A0-2D47-4BD3-84BF-72C24AAE091D}" type="presParOf" srcId="{3B09CCB5-C4F4-49A8-AC90-213A2A53FA69}" destId="{88FA52AB-2140-4EDA-9424-81E7C4E46B87}" srcOrd="1" destOrd="0" presId="urn:microsoft.com/office/officeart/2005/8/layout/vList3#1"/>
    <dgm:cxn modelId="{1296741F-E917-4A19-A45A-8F73AA841C73}" type="presParOf" srcId="{8F369052-02B2-4585-85C1-3EDADB3D898E}" destId="{3020849F-BD0A-4BEA-BE12-FBA8C73485FF}" srcOrd="1" destOrd="0" presId="urn:microsoft.com/office/officeart/2005/8/layout/vList3#1"/>
    <dgm:cxn modelId="{B7E5F405-17CC-4E88-9A7E-F9EB09F279D9}" type="presParOf" srcId="{8F369052-02B2-4585-85C1-3EDADB3D898E}" destId="{83179AC8-9835-491C-852F-14551D66E831}" srcOrd="2" destOrd="0" presId="urn:microsoft.com/office/officeart/2005/8/layout/vList3#1"/>
    <dgm:cxn modelId="{2948DE93-8C3F-4EFB-BA91-FF1C895B3ACA}" type="presParOf" srcId="{83179AC8-9835-491C-852F-14551D66E831}" destId="{0BB62167-AE49-4494-BDD1-6528113820B7}" srcOrd="0" destOrd="0" presId="urn:microsoft.com/office/officeart/2005/8/layout/vList3#1"/>
    <dgm:cxn modelId="{78A35C99-3018-4B7D-8C95-0AD21D0084B6}" type="presParOf" srcId="{83179AC8-9835-491C-852F-14551D66E831}" destId="{DEAB286C-03C2-4AFC-94D5-62F878FFEFB8}" srcOrd="1" destOrd="0" presId="urn:microsoft.com/office/officeart/2005/8/layout/vList3#1"/>
    <dgm:cxn modelId="{29607ED4-AD9E-4900-9787-76E03C293BBA}" type="presParOf" srcId="{8F369052-02B2-4585-85C1-3EDADB3D898E}" destId="{465C6C6A-E5E5-47A2-9D02-58ADAF2598D1}" srcOrd="3" destOrd="0" presId="urn:microsoft.com/office/officeart/2005/8/layout/vList3#1"/>
    <dgm:cxn modelId="{99CEB83F-84CF-41C6-B751-88CB209E779F}" type="presParOf" srcId="{8F369052-02B2-4585-85C1-3EDADB3D898E}" destId="{70FFAEFB-308F-4EBD-AB2A-B494B74832B8}" srcOrd="4" destOrd="0" presId="urn:microsoft.com/office/officeart/2005/8/layout/vList3#1"/>
    <dgm:cxn modelId="{72F4F305-0B8D-4BC2-BE8F-757DBB815C71}" type="presParOf" srcId="{70FFAEFB-308F-4EBD-AB2A-B494B74832B8}" destId="{4344F34D-BCA8-496F-8E99-9CE26D1DDF14}" srcOrd="0" destOrd="0" presId="urn:microsoft.com/office/officeart/2005/8/layout/vList3#1"/>
    <dgm:cxn modelId="{7D1851AD-37E6-4556-9174-A7176034D25A}" type="presParOf" srcId="{70FFAEFB-308F-4EBD-AB2A-B494B74832B8}" destId="{B0FFB2CA-6F1B-4BDA-BF05-B57BA7C686BA}" srcOrd="1" destOrd="0" presId="urn:microsoft.com/office/officeart/2005/8/layout/vList3#1"/>
  </dgm:cxnLst>
  <dgm:bg>
    <a:solidFill>
      <a:schemeClr val="accent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A52AB-2140-4EDA-9424-81E7C4E46B87}">
      <dsp:nvSpPr>
        <dsp:cNvPr id="0" name=""/>
        <dsp:cNvSpPr/>
      </dsp:nvSpPr>
      <dsp:spPr>
        <a:xfrm rot="10800000">
          <a:off x="1219367" y="14459"/>
          <a:ext cx="5784517" cy="1257304"/>
        </a:xfrm>
        <a:prstGeom prst="homePlat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коллективом ДОУ по вопросам взаимодействия с родителями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533693" y="14459"/>
        <a:ext cx="5470191" cy="1257304"/>
      </dsp:txXfrm>
    </dsp:sp>
    <dsp:sp modelId="{EFF7307B-399D-4D7C-BE92-AA2D11DF6BA2}">
      <dsp:nvSpPr>
        <dsp:cNvPr id="0" name=""/>
        <dsp:cNvSpPr/>
      </dsp:nvSpPr>
      <dsp:spPr>
        <a:xfrm flipV="1">
          <a:off x="1418773" y="606555"/>
          <a:ext cx="44873" cy="44873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B286C-03C2-4AFC-94D5-62F878FFEFB8}">
      <dsp:nvSpPr>
        <dsp:cNvPr id="0" name=""/>
        <dsp:cNvSpPr/>
      </dsp:nvSpPr>
      <dsp:spPr>
        <a:xfrm rot="10800000">
          <a:off x="1399005" y="1634329"/>
          <a:ext cx="5472684" cy="1257304"/>
        </a:xfrm>
        <a:prstGeom prst="homePlat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педагогической культуры родителей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13331" y="1634329"/>
        <a:ext cx="5158358" cy="1257304"/>
      </dsp:txXfrm>
    </dsp:sp>
    <dsp:sp modelId="{0BB62167-AE49-4494-BDD1-6528113820B7}">
      <dsp:nvSpPr>
        <dsp:cNvPr id="0" name=""/>
        <dsp:cNvSpPr/>
      </dsp:nvSpPr>
      <dsp:spPr>
        <a:xfrm>
          <a:off x="1357910" y="2240544"/>
          <a:ext cx="82189" cy="44873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FFB2CA-6F1B-4BDA-BF05-B57BA7C686BA}">
      <dsp:nvSpPr>
        <dsp:cNvPr id="0" name=""/>
        <dsp:cNvSpPr/>
      </dsp:nvSpPr>
      <dsp:spPr>
        <a:xfrm rot="10800000">
          <a:off x="1389676" y="3266948"/>
          <a:ext cx="5472684" cy="1257304"/>
        </a:xfrm>
        <a:prstGeom prst="homePlat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родителей в деятельность ДОУ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04002" y="3266948"/>
        <a:ext cx="5158358" cy="1257304"/>
      </dsp:txXfrm>
    </dsp:sp>
    <dsp:sp modelId="{4344F34D-BCA8-496F-8E99-9CE26D1DDF14}">
      <dsp:nvSpPr>
        <dsp:cNvPr id="0" name=""/>
        <dsp:cNvSpPr/>
      </dsp:nvSpPr>
      <dsp:spPr>
        <a:xfrm flipH="1" flipV="1">
          <a:off x="1406216" y="3858151"/>
          <a:ext cx="44873" cy="44873"/>
        </a:xfrm>
        <a:prstGeom prst="ellipse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313E3-C4A1-444F-895C-F776E004FB47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A4DC5-5DDA-4C36-82B6-BBB14344F3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434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A4DC5-5DDA-4C36-82B6-BBB14344F39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616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baseline="0" dirty="0" smtClean="0">
                <a:latin typeface="Times New Roman" pitchFamily="18" charset="0"/>
                <a:cs typeface="Times New Roman" pitchFamily="18" charset="0"/>
              </a:rPr>
              <a:t> в интернет викторинах и конкурсах детского творчества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A4DC5-5DDA-4C36-82B6-BBB14344F39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573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>
                <a:latin typeface="Times New Roman" pitchFamily="18" charset="0"/>
                <a:cs typeface="Times New Roman" pitchFamily="18" charset="0"/>
              </a:rPr>
              <a:t>Нерсесян </a:t>
            </a:r>
            <a:r>
              <a:rPr lang="ru-RU" baseline="0" dirty="0" err="1" smtClean="0">
                <a:latin typeface="Times New Roman" pitchFamily="18" charset="0"/>
                <a:cs typeface="Times New Roman" pitchFamily="18" charset="0"/>
              </a:rPr>
              <a:t>Назели</a:t>
            </a:r>
            <a:r>
              <a:rPr lang="ru-RU" baseline="0" dirty="0" smtClean="0">
                <a:latin typeface="Times New Roman" pitchFamily="18" charset="0"/>
                <a:cs typeface="Times New Roman" pitchFamily="18" charset="0"/>
              </a:rPr>
              <a:t> лауреат  конкурса «Я Исследователь» проект «Эта удивительная соль»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A4DC5-5DDA-4C36-82B6-BBB14344F39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900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A4DC5-5DDA-4C36-82B6-BBB14344F39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235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«Масленица»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A4DC5-5DDA-4C36-82B6-BBB14344F39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4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84789-1D49-4EB6-A465-32E7D577E24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D6BF8-E645-419D-863C-CF832569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ttps://im0-tub-ru.yandex.net/i?id=f995c3055587130cac0e14cad26d0e96&amp;n=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285728"/>
            <a:ext cx="8786874" cy="6357982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9723" y="1285860"/>
            <a:ext cx="7772400" cy="571504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№12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  УСТЬ-ЛАБИНСКИЙ РАЙОН</a:t>
            </a:r>
            <a:r>
              <a:rPr lang="ru-RU" sz="1200" b="1" dirty="0" smtClean="0"/>
              <a:t/>
            </a:r>
            <a:br>
              <a:rPr lang="ru-RU" sz="1200" b="1" dirty="0" smtClean="0"/>
            </a:b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337297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ПРЕЗЕНТАЦИЯ К ПРОЕКТУ ПО ТЕМЕ:</a:t>
            </a:r>
          </a:p>
          <a:p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Лучшая практика работы образовательных организаций по организации работы с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родителями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Досуговые формы взаимодействия с родителями ДОУ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endParaRPr lang="ru-RU" dirty="0"/>
          </a:p>
        </p:txBody>
      </p:sp>
      <p:sp>
        <p:nvSpPr>
          <p:cNvPr id="11268" name="AutoShape 4" descr="http://shkolnye-prezentacii.ru/wp-content/uploads/2013/09/ekologiya2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4000504"/>
            <a:ext cx="4000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 проекта: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 МБДОУ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№12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Каширина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Совместные мероприятия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500438"/>
            <a:ext cx="22860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«День Победы»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3429000"/>
            <a:ext cx="1780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«23 февраля»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BOSS\Рабочий стол\Изображение 38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3929066"/>
            <a:ext cx="3857652" cy="2357454"/>
          </a:xfrm>
          <a:prstGeom prst="rect">
            <a:avLst/>
          </a:prstGeom>
          <a:noFill/>
        </p:spPr>
      </p:pic>
      <p:pic>
        <p:nvPicPr>
          <p:cNvPr id="1027" name="Picture 3" descr="C:\Documents and Settings\BOSS\Рабочий стол\Изображение 36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521"/>
          <a:stretch>
            <a:fillRect/>
          </a:stretch>
        </p:blipFill>
        <p:spPr bwMode="auto">
          <a:xfrm>
            <a:off x="4643438" y="3857628"/>
            <a:ext cx="3714776" cy="242889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428728" y="6286520"/>
            <a:ext cx="1215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«8 Марта»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6286520"/>
            <a:ext cx="1516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«Масленица»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F:\проект досуговые формы работы\IMG_20250220_16134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2522" y="805364"/>
            <a:ext cx="3595692" cy="269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:\проект досуговые формы работы\174711730460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2" y="774657"/>
            <a:ext cx="3518771" cy="266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Родительские собрания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BOSS\Рабочий стол\Изображение 4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2000240"/>
            <a:ext cx="3786214" cy="2857520"/>
          </a:xfrm>
          <a:prstGeom prst="rect">
            <a:avLst/>
          </a:prstGeom>
          <a:noFill/>
        </p:spPr>
      </p:pic>
      <p:pic>
        <p:nvPicPr>
          <p:cNvPr id="2051" name="Picture 3" descr="C:\Documents and Settings\BOSS\Рабочий стол\Изображение 41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538" b="11111"/>
          <a:stretch>
            <a:fillRect/>
          </a:stretch>
        </p:blipFill>
        <p:spPr bwMode="auto">
          <a:xfrm>
            <a:off x="4929190" y="2000240"/>
            <a:ext cx="3714776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volna.org/wp-content/uploads/2016/09/07-1.jpg"/>
          <p:cNvPicPr>
            <a:picLocks noGrp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42852"/>
            <a:ext cx="8643998" cy="642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89"/>
            <a:ext cx="7772400" cy="1571637"/>
          </a:xfrm>
        </p:spPr>
        <p:txBody>
          <a:bodyPr>
            <a:normAutofit fontScale="90000"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Инновация (англ.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/>
                <a:ea typeface="Times New Roman"/>
              </a:rPr>
              <a:t>innovation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) -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 это внедренное новшество, обеспечивающее качественный рост эффективности.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14348" y="1214422"/>
            <a:ext cx="7058052" cy="4000528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Составляющие инновационных форм: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активная позиция родителей, партнерство с педагогами;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инициативность в процессе сотрудничества и побуждения к действиям;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применение в семейной среде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mypresentation.ru/documents/dd4f0b1462dd9e70a08edee309f66b4b/img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8643998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3714776"/>
          </a:xfrm>
        </p:spPr>
        <p:txBody>
          <a:bodyPr>
            <a:normAutofit lnSpcReduction="10000"/>
          </a:bodyPr>
          <a:lstStyle/>
          <a:p>
            <a:pPr marL="1689100" algn="ctr">
              <a:lnSpc>
                <a:spcPct val="100000"/>
              </a:lnSpc>
              <a:spcBef>
                <a:spcPts val="105"/>
              </a:spcBef>
            </a:pPr>
            <a:r>
              <a:rPr lang="ru-RU" sz="2800" b="1" i="1" spc="-15" dirty="0" smtClean="0">
                <a:solidFill>
                  <a:srgbClr val="7030A0"/>
                </a:solidFill>
                <a:latin typeface="Times New Roman"/>
                <a:cs typeface="Times New Roman"/>
              </a:rPr>
              <a:t>Семья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и </a:t>
            </a:r>
            <a:r>
              <a:rPr lang="ru-RU" sz="2800" b="1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детский </a:t>
            </a:r>
            <a:r>
              <a:rPr lang="ru-RU" sz="2800" b="1" i="1" spc="-3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сад</a:t>
            </a:r>
            <a:r>
              <a:rPr lang="ru-RU" sz="2800" b="1" i="1" spc="-4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–</a:t>
            </a:r>
            <a:endParaRPr lang="ru-RU" sz="2800" dirty="0" smtClean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829310" marR="828675" algn="ctr">
              <a:spcBef>
                <a:spcPts val="5"/>
              </a:spcBef>
            </a:pPr>
            <a:r>
              <a:rPr lang="ru-RU" sz="2800" b="1" i="1" spc="-15" dirty="0" smtClean="0">
                <a:solidFill>
                  <a:srgbClr val="7030A0"/>
                </a:solidFill>
                <a:latin typeface="Times New Roman"/>
                <a:cs typeface="Times New Roman"/>
              </a:rPr>
              <a:t>два воспитательных</a:t>
            </a:r>
            <a:r>
              <a:rPr lang="ru-RU" sz="2800" b="1" i="1" spc="-6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800" b="1" i="1" spc="-15" dirty="0" smtClean="0">
                <a:solidFill>
                  <a:srgbClr val="7030A0"/>
                </a:solidFill>
                <a:latin typeface="Times New Roman"/>
                <a:cs typeface="Times New Roman"/>
              </a:rPr>
              <a:t>феномена,  каждый </a:t>
            </a:r>
            <a:r>
              <a:rPr lang="ru-RU" sz="2800" b="1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из </a:t>
            </a:r>
            <a:r>
              <a:rPr lang="ru-RU" sz="2800" b="1" i="1" spc="-2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которых</a:t>
            </a:r>
            <a:r>
              <a:rPr lang="ru-RU" sz="2800" b="1" i="1" spc="-5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по-</a:t>
            </a:r>
            <a:r>
              <a:rPr lang="ru-RU" sz="2800" b="1" i="1" spc="-2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своему </a:t>
            </a:r>
            <a:r>
              <a:rPr lang="ru-RU" sz="2800" b="1" i="1" spc="-1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дает </a:t>
            </a:r>
            <a:r>
              <a:rPr lang="ru-RU" sz="2800" b="1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ребенку </a:t>
            </a:r>
            <a:r>
              <a:rPr lang="ru-RU" sz="2800" b="1" i="1" spc="-1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социальный</a:t>
            </a:r>
            <a:r>
              <a:rPr lang="ru-RU" sz="2800" b="1" i="1" spc="-8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опыт.</a:t>
            </a:r>
            <a:endParaRPr lang="ru-RU" sz="2800" dirty="0" smtClean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2065" marR="5080" algn="ctr"/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Но </a:t>
            </a:r>
            <a:r>
              <a:rPr lang="ru-RU" sz="2800" b="1" i="1" spc="-4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только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в </a:t>
            </a:r>
            <a:r>
              <a:rPr lang="ru-RU" sz="2800" b="1" i="1" spc="-2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сочетании </a:t>
            </a:r>
            <a:r>
              <a:rPr lang="ru-RU" sz="2800" b="1" i="1" spc="-1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друг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с </a:t>
            </a:r>
            <a:r>
              <a:rPr lang="ru-RU" sz="2800" b="1" i="1" spc="-25" dirty="0" smtClean="0">
                <a:solidFill>
                  <a:srgbClr val="7030A0"/>
                </a:solidFill>
                <a:latin typeface="Times New Roman"/>
                <a:cs typeface="Times New Roman"/>
              </a:rPr>
              <a:t>другом</a:t>
            </a:r>
            <a:r>
              <a:rPr lang="ru-RU" sz="2800" b="1" i="1" spc="-8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они  </a:t>
            </a:r>
            <a:r>
              <a:rPr lang="ru-RU" sz="2800" b="1" i="1" spc="-25" dirty="0" smtClean="0">
                <a:solidFill>
                  <a:srgbClr val="7030A0"/>
                </a:solidFill>
                <a:latin typeface="Times New Roman"/>
                <a:cs typeface="Times New Roman"/>
              </a:rPr>
              <a:t>создают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оптимальные </a:t>
            </a:r>
            <a:r>
              <a:rPr lang="ru-RU" sz="2800" b="1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условия</a:t>
            </a:r>
            <a:r>
              <a:rPr lang="ru-RU" sz="2800" b="1" i="1" spc="-7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800" b="1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для</a:t>
            </a:r>
            <a:endParaRPr lang="ru-RU" sz="2800" dirty="0" smtClean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687705" marR="686435" algn="ctr"/>
            <a:r>
              <a:rPr lang="ru-RU" sz="2800" b="1" i="1" spc="-2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вхождения </a:t>
            </a:r>
            <a:r>
              <a:rPr lang="ru-RU" sz="2800" b="1" i="1" spc="-15" dirty="0" smtClean="0">
                <a:solidFill>
                  <a:srgbClr val="7030A0"/>
                </a:solidFill>
                <a:latin typeface="Times New Roman"/>
                <a:cs typeface="Times New Roman"/>
              </a:rPr>
              <a:t>маленького </a:t>
            </a:r>
            <a:r>
              <a:rPr lang="ru-RU" sz="2800" b="1" i="1" spc="-3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человека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в  </a:t>
            </a:r>
            <a:r>
              <a:rPr lang="ru-RU" b="1" i="1" spc="-2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большой</a:t>
            </a:r>
            <a:r>
              <a:rPr lang="ru-RU" b="1" i="1" spc="-3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b="1" i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мир.</a:t>
            </a:r>
            <a:endParaRPr lang="ru-RU" dirty="0" smtClean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84" y="4286256"/>
            <a:ext cx="2676280" cy="214314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работы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3517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357554" y="3929066"/>
            <a:ext cx="3214710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http://mypresentation.ru/documents/dd4f0b1462dd9e70a08edee309f66b4b/img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871543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Наглядно-информационная форма работы с родителями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0586" y="2414241"/>
            <a:ext cx="4021677" cy="3129211"/>
          </a:xfrm>
        </p:spPr>
      </p:pic>
      <p:pic>
        <p:nvPicPr>
          <p:cNvPr id="1026" name="Picture 2" descr="C:\Users\НАТАЛЬЯ\Desktop\фото детей д с\IMG_20250424_075938_95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861" y="1484784"/>
            <a:ext cx="1603241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НАТАЛЬЯ\Desktop\фото детей д с\IMG_20250424_073925_69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2193" y="1393269"/>
            <a:ext cx="1512168" cy="297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выставках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F:\20170417_1120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000"/>
          <a:stretch>
            <a:fillRect/>
          </a:stretch>
        </p:blipFill>
        <p:spPr bwMode="auto">
          <a:xfrm>
            <a:off x="251520" y="908720"/>
            <a:ext cx="3571870" cy="2143140"/>
          </a:xfrm>
          <a:prstGeom prst="rect">
            <a:avLst/>
          </a:prstGeom>
          <a:noFill/>
        </p:spPr>
      </p:pic>
      <p:pic>
        <p:nvPicPr>
          <p:cNvPr id="2052" name="Picture 4" descr="F:\20171226_14152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229" r="11442"/>
          <a:stretch>
            <a:fillRect/>
          </a:stretch>
        </p:blipFill>
        <p:spPr bwMode="auto">
          <a:xfrm>
            <a:off x="371217" y="3717032"/>
            <a:ext cx="3500462" cy="2371640"/>
          </a:xfrm>
          <a:prstGeom prst="rect">
            <a:avLst/>
          </a:prstGeom>
          <a:noFill/>
        </p:spPr>
      </p:pic>
      <p:pic>
        <p:nvPicPr>
          <p:cNvPr id="2053" name="Picture 5" descr="F:\20171226_14162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892"/>
          <a:stretch>
            <a:fillRect/>
          </a:stretch>
        </p:blipFill>
        <p:spPr bwMode="auto">
          <a:xfrm>
            <a:off x="5868144" y="908720"/>
            <a:ext cx="3118114" cy="2357352"/>
          </a:xfrm>
          <a:prstGeom prst="rect">
            <a:avLst/>
          </a:prstGeom>
          <a:noFill/>
        </p:spPr>
      </p:pic>
      <p:pic>
        <p:nvPicPr>
          <p:cNvPr id="3" name="Picture 2" descr="C:\Users\НАТАЛЬЯ\Desktop\фото детей д с\IMG_20250422_100508_78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4025" y="2924944"/>
            <a:ext cx="1894119" cy="3418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F:\проект досуговые формы работы\IMG_20250422_075816_25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3426153"/>
            <a:ext cx="1584176" cy="294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88641"/>
            <a:ext cx="5382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интернет викторинах и конкурсах детского творчества</a:t>
            </a:r>
          </a:p>
        </p:txBody>
      </p:sp>
      <p:pic>
        <p:nvPicPr>
          <p:cNvPr id="2050" name="Picture 2" descr="F:\Сертификаты\457440946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075518"/>
            <a:ext cx="2376264" cy="307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Сертификаты\457582274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1019638"/>
            <a:ext cx="2232248" cy="3129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Сертификаты\457640535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188641"/>
            <a:ext cx="2135289" cy="291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F:\Сертификаты\457371479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3573016"/>
            <a:ext cx="2279305" cy="3007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:\Сертификаты\4572940462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4437112"/>
            <a:ext cx="3690156" cy="222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районном конкурсе</a:t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ЭКОмода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Юсупова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Африна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Номинация  «В гостях у сказки» костюм «Золушка»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Призер</a:t>
            </a:r>
          </a:p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проект досуговые формы работы\IMG-20250218-WA010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266429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:\проект досуговые формы работы\IMG_20250218_15055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1409044"/>
            <a:ext cx="280831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Совместные мероприятия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F:\20171227_165523.jpg"/>
          <p:cNvPicPr>
            <a:picLocks noGrp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1142984"/>
            <a:ext cx="3485884" cy="2428893"/>
          </a:xfrm>
          <a:prstGeom prst="rect">
            <a:avLst/>
          </a:prstGeom>
          <a:noFill/>
          <a:ln w="952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Рисунок 4" descr="F:\IMG_20171227_214545_5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1142984"/>
            <a:ext cx="35719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F:\DSCN112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94" r="15663" b="3786"/>
          <a:stretch>
            <a:fillRect/>
          </a:stretch>
        </p:blipFill>
        <p:spPr bwMode="auto">
          <a:xfrm>
            <a:off x="4643438" y="3857628"/>
            <a:ext cx="3571900" cy="244741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899592" y="6286520"/>
            <a:ext cx="16080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«День Матери»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72132" y="6286520"/>
            <a:ext cx="9993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«Пасха»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F:\проект досуговые формы работы\IMG-20241122-WA007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3779378"/>
            <a:ext cx="3563888" cy="267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220</Words>
  <Application>Microsoft Office PowerPoint</Application>
  <PresentationFormat>Экран (4:3)</PresentationFormat>
  <Paragraphs>58</Paragraphs>
  <Slides>11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МУНИЦИПАЛЬНОЕ БЮДЖЕТНОЕ ДОШКОЛЬНОЕ ОБРАЗОВАТЕЛЬНОЕ УЧРЕЖДЕНИЕ ДЕТСКИЙ САД №12 МУНИЦИПАЛЬНОГО ОБРАЗОВАНИЯ  УСТЬ-ЛАБИНСКИЙ РАЙОН </vt:lpstr>
      <vt:lpstr>  Инновация (англ. innovation) -  это внедренное новшество, обеспечивающее качественный рост эффективности.     </vt:lpstr>
      <vt:lpstr>Презентация PowerPoint</vt:lpstr>
      <vt:lpstr>Направления работы </vt:lpstr>
      <vt:lpstr>  Наглядно-информационная форма работы с родителями </vt:lpstr>
      <vt:lpstr>Участие в выставках</vt:lpstr>
      <vt:lpstr>Презентация PowerPoint</vt:lpstr>
      <vt:lpstr>Участие в районном конкурсе  «ЭКОмода»</vt:lpstr>
      <vt:lpstr>Совместные мероприятия</vt:lpstr>
      <vt:lpstr>Совместные мероприятия</vt:lpstr>
      <vt:lpstr>Родительские собрания</vt:lpstr>
    </vt:vector>
  </TitlesOfParts>
  <Company>oo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ooo</dc:creator>
  <cp:lastModifiedBy>Мульти 2</cp:lastModifiedBy>
  <cp:revision>37</cp:revision>
  <dcterms:created xsi:type="dcterms:W3CDTF">2018-03-02T14:42:08Z</dcterms:created>
  <dcterms:modified xsi:type="dcterms:W3CDTF">2025-05-16T10:36:57Z</dcterms:modified>
</cp:coreProperties>
</file>